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custDataLst>
    <p:tags r:id="rId5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BABA1C-C061-4147-ACE7-3BFC4277E1EB}" type="datetimeFigureOut">
              <a:rPr lang="de-DE" smtClean="0"/>
              <a:t>04.11.2024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5568E-8CC5-46D4-8F1A-F098C77A11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1207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04.11.2024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XML für DiGA-Registrierungsantrag TI-Föderation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DCD9-764B-4F64-9438-6329EB628B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3469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04.11.2024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XML für DiGA-Registrierungsantrag TI-Föderation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DCD9-764B-4F64-9438-6329EB628B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593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04.11.2024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XML für DiGA-Registrierungsantrag TI-Föderation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DCD9-764B-4F64-9438-6329EB628B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7144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ext und Bil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7" y="511175"/>
            <a:ext cx="11089408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6397DA70-B73A-5448-893D-5E2B6B26FC9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317" y="3771900"/>
            <a:ext cx="3104283" cy="2307167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21" name="Bildplatzhalter 19">
            <a:extLst>
              <a:ext uri="{FF2B5EF4-FFF2-40B4-BE49-F238E27FC236}">
                <a16:creationId xmlns:a16="http://schemas.microsoft.com/office/drawing/2014/main" id="{93785646-389D-3A45-92B7-ED0EA9FD27F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3317" y="1855787"/>
            <a:ext cx="1755930" cy="1536701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6" name="Textplatzhalter 16">
            <a:extLst>
              <a:ext uri="{FF2B5EF4-FFF2-40B4-BE49-F238E27FC236}">
                <a16:creationId xmlns:a16="http://schemas.microsoft.com/office/drawing/2014/main" id="{5149584F-8B3C-5B44-8E7D-8C65FD47A1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45879" y="3771900"/>
            <a:ext cx="3104283" cy="2307167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7" name="Bildplatzhalter 19">
            <a:extLst>
              <a:ext uri="{FF2B5EF4-FFF2-40B4-BE49-F238E27FC236}">
                <a16:creationId xmlns:a16="http://schemas.microsoft.com/office/drawing/2014/main" id="{95E93FCA-B4AD-704B-81B2-771BB79189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45879" y="1855787"/>
            <a:ext cx="1755930" cy="1536701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8" name="Textplatzhalter 16">
            <a:extLst>
              <a:ext uri="{FF2B5EF4-FFF2-40B4-BE49-F238E27FC236}">
                <a16:creationId xmlns:a16="http://schemas.microsoft.com/office/drawing/2014/main" id="{5BD91B5B-42B1-844B-B79F-FF11A27131B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538442" y="3771900"/>
            <a:ext cx="3104283" cy="2307167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9" name="Bildplatzhalter 19">
            <a:extLst>
              <a:ext uri="{FF2B5EF4-FFF2-40B4-BE49-F238E27FC236}">
                <a16:creationId xmlns:a16="http://schemas.microsoft.com/office/drawing/2014/main" id="{85D048D1-7A7C-4A47-AAA1-E23B08B1D6A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538442" y="1855787"/>
            <a:ext cx="1755930" cy="1536701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4C8DA3FC-7655-F14F-8B5B-2367FA050D9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44BEDFDB-D58A-054F-9F91-BF55FAABCA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 smtClean="0"/>
              <a:t>04.11.2024</a:t>
            </a:r>
            <a:endParaRPr lang="de-DE" dirty="0"/>
          </a:p>
        </p:txBody>
      </p:sp>
      <p:sp>
        <p:nvSpPr>
          <p:cNvPr id="19" name="Fußzeilenplatzhalter 4">
            <a:extLst>
              <a:ext uri="{FF2B5EF4-FFF2-40B4-BE49-F238E27FC236}">
                <a16:creationId xmlns:a16="http://schemas.microsoft.com/office/drawing/2014/main" id="{11BD680A-63CD-CA46-9700-52A38D0D76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 smtClean="0"/>
              <a:t>XML für DiGA-Registrierungsantrag TI-Föderation</a:t>
            </a:r>
            <a:endParaRPr lang="de-DE" dirty="0"/>
          </a:p>
        </p:txBody>
      </p:sp>
      <p:sp>
        <p:nvSpPr>
          <p:cNvPr id="20" name="Foliennummernplatzhalter 5">
            <a:extLst>
              <a:ext uri="{FF2B5EF4-FFF2-40B4-BE49-F238E27FC236}">
                <a16:creationId xmlns:a16="http://schemas.microsoft.com/office/drawing/2014/main" id="{0A54B457-AFE3-2744-888C-F02586754D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119279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04.11.2024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XML für DiGA-Registrierungsantrag TI-Föderation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DCD9-764B-4F64-9438-6329EB628B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3482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04.11.2024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XML für DiGA-Registrierungsantrag TI-Föderation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DCD9-764B-4F64-9438-6329EB628B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2594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04.11.2024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XML für DiGA-Registrierungsantrag TI-Föderation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DCD9-764B-4F64-9438-6329EB628B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108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04.11.2024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XML für DiGA-Registrierungsantrag TI-Föderation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DCD9-764B-4F64-9438-6329EB628B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7763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04.11.2024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XML für DiGA-Registrierungsantrag TI-Föderation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DCD9-764B-4F64-9438-6329EB628B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1899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04.11.2024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XML für DiGA-Registrierungsantrag TI-Föderation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DCD9-764B-4F64-9438-6329EB628B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8706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04.11.2024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XML für DiGA-Registrierungsantrag TI-Föderation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DCD9-764B-4F64-9438-6329EB628B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9735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04.11.2024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XML für DiGA-Registrierungsantrag TI-Föderation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DCD9-764B-4F64-9438-6329EB628B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0684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127642851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think-cell Folie" r:id="rId16" imgW="592" imgH="591" progId="TCLayout.ActiveDocument.1">
                  <p:embed/>
                </p:oleObj>
              </mc:Choice>
              <mc:Fallback>
                <p:oleObj name="think-cell Folie" r:id="rId16" imgW="592" imgH="59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04.11.2024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XML für DiGA-Registrierungsantrag TI-Föderation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1DCD9-764B-4F64-9438-6329EB628B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1711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823698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think-cell Folie" r:id="rId4" imgW="592" imgH="591" progId="TCLayout.ActiveDocument.1">
                  <p:embed/>
                </p:oleObj>
              </mc:Choice>
              <mc:Fallback>
                <p:oleObj name="think-cell Folie" r:id="rId4" imgW="592" imgH="59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Titel 59">
            <a:extLst>
              <a:ext uri="{FF2B5EF4-FFF2-40B4-BE49-F238E27FC236}">
                <a16:creationId xmlns:a16="http://schemas.microsoft.com/office/drawing/2014/main" id="{B1BDA23F-CAC9-DF44-9BD7-5CC2D571F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7" y="511176"/>
            <a:ext cx="11089408" cy="623254"/>
          </a:xfrm>
        </p:spPr>
        <p:txBody>
          <a:bodyPr vert="horz"/>
          <a:lstStyle/>
          <a:p>
            <a:r>
              <a:rPr lang="de-DE" sz="4000" dirty="0" smtClean="0"/>
              <a:t>XML für </a:t>
            </a:r>
            <a:r>
              <a:rPr lang="de-DE" sz="4000" dirty="0" err="1" smtClean="0"/>
              <a:t>DiGA</a:t>
            </a:r>
            <a:r>
              <a:rPr lang="de-DE" sz="4000" dirty="0" smtClean="0"/>
              <a:t>-Registrierungsantrag TI-Föderation</a:t>
            </a:r>
            <a:endParaRPr lang="de-DE" sz="4000" dirty="0"/>
          </a:p>
        </p:txBody>
      </p:sp>
      <p:sp>
        <p:nvSpPr>
          <p:cNvPr id="70" name="Datumsplatzhalter 69">
            <a:extLst>
              <a:ext uri="{FF2B5EF4-FFF2-40B4-BE49-F238E27FC236}">
                <a16:creationId xmlns:a16="http://schemas.microsoft.com/office/drawing/2014/main" id="{C4852880-4C05-2E4D-BEB8-DFBF5DAA6D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</p:spPr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04.11.2024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1" name="Fußzeilenplatzhalter 70">
            <a:extLst>
              <a:ext uri="{FF2B5EF4-FFF2-40B4-BE49-F238E27FC236}">
                <a16:creationId xmlns:a16="http://schemas.microsoft.com/office/drawing/2014/main" id="{BE786AFC-C1FC-8343-AD65-729EDB8156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</p:spPr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XML für </a:t>
            </a:r>
            <a:r>
              <a:rPr lang="de-DE" dirty="0" err="1" smtClean="0">
                <a:solidFill>
                  <a:srgbClr val="000000"/>
                </a:solidFill>
              </a:rPr>
              <a:t>DiGA</a:t>
            </a:r>
            <a:r>
              <a:rPr lang="de-DE" dirty="0" smtClean="0">
                <a:solidFill>
                  <a:srgbClr val="000000"/>
                </a:solidFill>
              </a:rPr>
              <a:t>-Registrierungsantrag TI-Föderation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38BF2D6-45C1-9C44-ABDF-C3E2D42FE0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</p:spPr>
        <p:txBody>
          <a:bodyPr/>
          <a:lstStyle/>
          <a:p>
            <a:fld id="{4E94CFA2-DDEE-4F46-AAD3-48DE685EA116}" type="slidenum">
              <a:rPr lang="de-DE" smtClean="0">
                <a:solidFill>
                  <a:srgbClr val="000000"/>
                </a:solidFill>
              </a:rPr>
              <a:pPr/>
              <a:t>1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6021" y="1410656"/>
            <a:ext cx="4567116" cy="423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04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3894183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think-cell Folie" r:id="rId4" imgW="592" imgH="591" progId="TCLayout.ActiveDocument.1">
                  <p:embed/>
                </p:oleObj>
              </mc:Choice>
              <mc:Fallback>
                <p:oleObj name="think-cell Folie" r:id="rId4" imgW="592" imgH="591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Titel 59">
            <a:extLst>
              <a:ext uri="{FF2B5EF4-FFF2-40B4-BE49-F238E27FC236}">
                <a16:creationId xmlns:a16="http://schemas.microsoft.com/office/drawing/2014/main" id="{B1BDA23F-CAC9-DF44-9BD7-5CC2D571F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7" y="483743"/>
            <a:ext cx="11089408" cy="500787"/>
          </a:xfrm>
        </p:spPr>
        <p:txBody>
          <a:bodyPr vert="horz"/>
          <a:lstStyle/>
          <a:p>
            <a:r>
              <a:rPr lang="de-DE" sz="4000" dirty="0" smtClean="0"/>
              <a:t>XML-Struktur zum Kopieren (ohne </a:t>
            </a:r>
            <a:r>
              <a:rPr lang="de-DE" sz="4000" dirty="0" err="1" smtClean="0"/>
              <a:t>Pretty</a:t>
            </a:r>
            <a:r>
              <a:rPr lang="de-DE" sz="4000" dirty="0" smtClean="0"/>
              <a:t> Print)</a:t>
            </a:r>
            <a:endParaRPr lang="de-DE" sz="4000" dirty="0"/>
          </a:p>
        </p:txBody>
      </p:sp>
      <p:sp>
        <p:nvSpPr>
          <p:cNvPr id="70" name="Datumsplatzhalter 69">
            <a:extLst>
              <a:ext uri="{FF2B5EF4-FFF2-40B4-BE49-F238E27FC236}">
                <a16:creationId xmlns:a16="http://schemas.microsoft.com/office/drawing/2014/main" id="{C4852880-4C05-2E4D-BEB8-DFBF5DAA6D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</p:spPr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04.11.2024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1" name="Fußzeilenplatzhalter 70">
            <a:extLst>
              <a:ext uri="{FF2B5EF4-FFF2-40B4-BE49-F238E27FC236}">
                <a16:creationId xmlns:a16="http://schemas.microsoft.com/office/drawing/2014/main" id="{BE786AFC-C1FC-8343-AD65-729EDB8156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</p:spPr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XML für </a:t>
            </a:r>
            <a:r>
              <a:rPr lang="de-DE" dirty="0" err="1" smtClean="0">
                <a:solidFill>
                  <a:srgbClr val="000000"/>
                </a:solidFill>
              </a:rPr>
              <a:t>DiGA</a:t>
            </a:r>
            <a:r>
              <a:rPr lang="de-DE" dirty="0" smtClean="0">
                <a:solidFill>
                  <a:srgbClr val="000000"/>
                </a:solidFill>
              </a:rPr>
              <a:t>-Registrierungsantrag TI-Föderation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38BF2D6-45C1-9C44-ABDF-C3E2D42FE0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</p:spPr>
        <p:txBody>
          <a:bodyPr/>
          <a:lstStyle/>
          <a:p>
            <a:fld id="{4E94CFA2-DDEE-4F46-AAD3-48DE685EA116}" type="slidenum">
              <a:rPr lang="de-DE" smtClean="0">
                <a:solidFill>
                  <a:srgbClr val="000000"/>
                </a:solidFill>
              </a:rPr>
              <a:pPr/>
              <a:t>2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553317" y="1248481"/>
            <a:ext cx="4141365" cy="489364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&lt;?</a:t>
            </a:r>
            <a:r>
              <a:rPr lang="de-DE" sz="1200" dirty="0" err="1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xml</a:t>
            </a:r>
            <a:r>
              <a:rPr lang="de-DE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200" dirty="0" err="1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version</a:t>
            </a:r>
            <a:r>
              <a:rPr lang="de-DE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="1.0" </a:t>
            </a:r>
            <a:r>
              <a:rPr lang="de-DE" sz="1200" dirty="0" err="1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encoding</a:t>
            </a:r>
            <a:r>
              <a:rPr lang="de-DE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="UTF-8"?&gt;</a:t>
            </a:r>
          </a:p>
          <a:p>
            <a:pPr>
              <a:spcAft>
                <a:spcPts val="0"/>
              </a:spcAft>
            </a:pPr>
            <a:r>
              <a:rPr lang="de-DE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registrierungtifoederation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datendesantragstellers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&lt;kontaktemail&gt; </a:t>
            </a:r>
            <a:r>
              <a:rPr lang="de-DE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kontaktemail&gt;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&lt;teilnehmertyp&gt;Fachdienst</a:t>
            </a:r>
            <a:r>
              <a:rPr lang="de-DE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teilnehmertyp&gt;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betriebsumgebung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 </a:t>
            </a:r>
            <a:r>
              <a:rPr lang="de-DE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betriebsumgebung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organisationsname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 </a:t>
            </a:r>
            <a:r>
              <a:rPr lang="de-DE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organisationsname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memberid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 </a:t>
            </a:r>
            <a:r>
              <a:rPr lang="de-DE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memberid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zwg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&gt;ORG-0001:BT-0144</a:t>
            </a:r>
            <a:r>
              <a:rPr lang="de-DE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zwg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issueruri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 </a:t>
            </a:r>
            <a:r>
              <a:rPr lang="de-DE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issueruri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scopes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scopealter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&gt;0</a:t>
            </a:r>
            <a:r>
              <a:rPr lang="de-DE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scopealter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scopeanzeigename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&gt;0</a:t>
            </a:r>
            <a:r>
              <a:rPr lang="de-DE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scopeanzeigename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scopeemail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&gt;0</a:t>
            </a:r>
            <a:r>
              <a:rPr lang="de-DE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scopeemail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scopegeschlecht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&gt;0</a:t>
            </a:r>
            <a:r>
              <a:rPr lang="de-DE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scopegeschlecht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scopegeburtsdatum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&gt;0</a:t>
            </a:r>
            <a:r>
              <a:rPr lang="de-DE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scopegeburtsdatum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scopevorname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&gt;0</a:t>
            </a:r>
            <a:r>
              <a:rPr lang="de-DE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scopevorname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scopenachname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&gt;0</a:t>
            </a:r>
            <a:r>
              <a:rPr lang="de-DE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scopenachname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scopeversicherter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&gt;0</a:t>
            </a:r>
            <a:r>
              <a:rPr lang="de-DE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scopeversicherter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scopes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publickeys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kidjwt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 </a:t>
            </a:r>
            <a:r>
              <a:rPr lang="de-DE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kidjwt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pubkeyjwt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 </a:t>
            </a:r>
            <a:r>
              <a:rPr lang="de-DE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pubkeyjwt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publickeys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datendesantragstellers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</a:p>
          <a:p>
            <a:pPr>
              <a:spcAft>
                <a:spcPts val="0"/>
              </a:spcAft>
            </a:pP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&lt;/</a:t>
            </a:r>
            <a:r>
              <a:rPr lang="de-DE" sz="1200" dirty="0" err="1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registrierungtifoederation</a:t>
            </a:r>
            <a:r>
              <a:rPr lang="de-DE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de-DE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2" name="Textplatzhalter 4">
            <a:extLst>
              <a:ext uri="{FF2B5EF4-FFF2-40B4-BE49-F238E27FC236}">
                <a16:creationId xmlns:a16="http://schemas.microsoft.com/office/drawing/2014/main" id="{0EAAA01F-9BE2-DD45-8F77-53B6464971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20926" y="1288098"/>
            <a:ext cx="6463353" cy="504671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b="1" dirty="0" smtClean="0"/>
              <a:t>Hinweise:</a:t>
            </a: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r>
              <a:rPr lang="de-DE" dirty="0" smtClean="0"/>
              <a:t>Bitte belassen Sie den Wert bei Teilnehmertyp „Fachdienst“ und die Zuweisungsgruppe „ORG-0001:BT-0144“ bitte nicht.</a:t>
            </a:r>
          </a:p>
          <a:p>
            <a:endParaRPr lang="de-DE" dirty="0" smtClean="0"/>
          </a:p>
          <a:p>
            <a:r>
              <a:rPr lang="de-DE" dirty="0" smtClean="0"/>
              <a:t>Bei </a:t>
            </a:r>
            <a:r>
              <a:rPr lang="de-DE" dirty="0"/>
              <a:t>der Betriebsumgebung bitte „RU</a:t>
            </a:r>
            <a:r>
              <a:rPr lang="de-DE" dirty="0" smtClean="0"/>
              <a:t>“ (für die Referenzumgebung) oder „</a:t>
            </a:r>
            <a:r>
              <a:rPr lang="de-DE" dirty="0"/>
              <a:t>TU</a:t>
            </a:r>
            <a:r>
              <a:rPr lang="de-DE" dirty="0" smtClean="0"/>
              <a:t>“</a:t>
            </a:r>
            <a:r>
              <a:rPr lang="de-DE" dirty="0"/>
              <a:t>(für die </a:t>
            </a:r>
            <a:r>
              <a:rPr lang="de-DE" dirty="0" smtClean="0"/>
              <a:t>Testumgebung</a:t>
            </a:r>
            <a:r>
              <a:rPr lang="de-DE" dirty="0"/>
              <a:t>)</a:t>
            </a:r>
            <a:r>
              <a:rPr lang="de-DE" dirty="0" smtClean="0"/>
              <a:t> eintragen. </a:t>
            </a:r>
          </a:p>
          <a:p>
            <a:endParaRPr lang="de-DE" dirty="0" smtClean="0"/>
          </a:p>
          <a:p>
            <a:r>
              <a:rPr lang="de-DE" dirty="0" smtClean="0"/>
              <a:t>Die </a:t>
            </a:r>
            <a:r>
              <a:rPr lang="de-DE" dirty="0"/>
              <a:t>Scopes, welche Sie benötigen bzw. abfragen möchten, bitte mit „1“ </a:t>
            </a:r>
            <a:r>
              <a:rPr lang="de-DE" dirty="0" smtClean="0"/>
              <a:t>(‚wird genutzt/abgefragt‘) hinterlegen; der Wert„0</a:t>
            </a:r>
            <a:r>
              <a:rPr lang="de-DE" dirty="0"/>
              <a:t>“ bedeutet: </a:t>
            </a:r>
            <a:r>
              <a:rPr lang="de-DE" dirty="0" smtClean="0"/>
              <a:t>‚wird </a:t>
            </a:r>
            <a:r>
              <a:rPr lang="de-DE" dirty="0"/>
              <a:t>nicht </a:t>
            </a:r>
            <a:r>
              <a:rPr lang="de-DE" dirty="0" smtClean="0"/>
              <a:t>abgefragt‘. </a:t>
            </a:r>
          </a:p>
          <a:p>
            <a:endParaRPr lang="de-DE" dirty="0"/>
          </a:p>
          <a:p>
            <a:r>
              <a:rPr lang="de-DE" dirty="0"/>
              <a:t>Achten Sie bitte darauf, dass sich in den Werten am Anfang und am Ende keine Leerzeichen mehr befinden</a:t>
            </a:r>
            <a:r>
              <a:rPr lang="de-DE" dirty="0" smtClean="0"/>
              <a:t>.</a:t>
            </a:r>
          </a:p>
          <a:p>
            <a:endParaRPr lang="de-DE" dirty="0" smtClean="0"/>
          </a:p>
          <a:p>
            <a:r>
              <a:rPr lang="de-DE" dirty="0" smtClean="0"/>
              <a:t>Bitte </a:t>
            </a:r>
            <a:r>
              <a:rPr lang="de-DE" dirty="0"/>
              <a:t>speichern Sie die XML-Datei mit dem Dateinamen der Member-ID ab </a:t>
            </a:r>
            <a:r>
              <a:rPr lang="de-DE" dirty="0" smtClean="0"/>
              <a:t>(d.h. </a:t>
            </a:r>
            <a:r>
              <a:rPr lang="de-DE" i="1" dirty="0" smtClean="0"/>
              <a:t>FDXXXU.xml</a:t>
            </a:r>
            <a:r>
              <a:rPr lang="de-DE" dirty="0" smtClean="0"/>
              <a:t>).</a:t>
            </a:r>
          </a:p>
          <a:p>
            <a:endParaRPr lang="de-DE" dirty="0"/>
          </a:p>
          <a:p>
            <a:r>
              <a:rPr lang="de-DE" dirty="0"/>
              <a:t>Pro Fachdienst (=</a:t>
            </a:r>
            <a:r>
              <a:rPr lang="de-DE" dirty="0" err="1"/>
              <a:t>DiGA</a:t>
            </a:r>
            <a:r>
              <a:rPr lang="de-DE" dirty="0"/>
              <a:t>) je Betriebsumgebung gibt es </a:t>
            </a:r>
            <a:r>
              <a:rPr lang="de-DE"/>
              <a:t>eine </a:t>
            </a:r>
            <a:r>
              <a:rPr lang="de-DE" smtClean="0"/>
              <a:t>Member-ID</a:t>
            </a:r>
            <a:r>
              <a:rPr lang="de-DE" dirty="0" smtClean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448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</Words>
  <Application>Microsoft Office PowerPoint</Application>
  <PresentationFormat>Breitbild</PresentationFormat>
  <Paragraphs>47</Paragraphs>
  <Slides>2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Verdana</vt:lpstr>
      <vt:lpstr>Office</vt:lpstr>
      <vt:lpstr>think-cell Folie</vt:lpstr>
      <vt:lpstr>XML für DiGA-Registrierungsantrag TI-Föderation</vt:lpstr>
      <vt:lpstr>XML-Struktur zum Kopieren (ohne Pretty Print)</vt:lpstr>
    </vt:vector>
  </TitlesOfParts>
  <Company>gematik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XML für DiGA-Registrierungsantrag TI-Föderation</dc:title>
  <dc:creator>Eder, Steffi</dc:creator>
  <cp:lastModifiedBy>Eder, Steffi</cp:lastModifiedBy>
  <cp:revision>10</cp:revision>
  <dcterms:created xsi:type="dcterms:W3CDTF">2024-11-04T12:21:59Z</dcterms:created>
  <dcterms:modified xsi:type="dcterms:W3CDTF">2024-11-04T13:30:05Z</dcterms:modified>
</cp:coreProperties>
</file>