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61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57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7150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66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193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6268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8947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8937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950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207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269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6310727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think-cell Folie" r:id="rId15" imgW="592" imgH="591" progId="TCLayout.ActiveDocument.1">
                  <p:embed/>
                </p:oleObj>
              </mc:Choice>
              <mc:Fallback>
                <p:oleObj name="think-cell Folie" r:id="rId15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921D1-91B3-4E9C-8DA4-1A723F7BD20D}" type="datetimeFigureOut">
              <a:rPr lang="de-DE" smtClean="0"/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8634B-9D30-4DE9-97CF-8026BC2B7F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042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457924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think-cell Folie" r:id="rId4" imgW="592" imgH="591" progId="TCLayout.ActiveDocument.1">
                  <p:embed/>
                </p:oleObj>
              </mc:Choice>
              <mc:Fallback>
                <p:oleObj name="think-cell Folie" r:id="rId4" imgW="592" imgH="59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901874" y="313151"/>
            <a:ext cx="2104373" cy="6764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PU</a:t>
            </a:r>
          </a:p>
          <a:p>
            <a:pPr algn="ctr"/>
            <a:r>
              <a:rPr lang="de-DE" dirty="0" smtClean="0"/>
              <a:t>Produktivumgebung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3133592" y="313150"/>
            <a:ext cx="5846584" cy="6764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RU</a:t>
            </a:r>
          </a:p>
          <a:p>
            <a:pPr algn="ctr"/>
            <a:r>
              <a:rPr lang="de-DE" dirty="0" smtClean="0"/>
              <a:t>Referenzumgebung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9083451" y="325675"/>
            <a:ext cx="2164921" cy="6764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TU</a:t>
            </a:r>
          </a:p>
          <a:p>
            <a:pPr algn="ctr"/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Testumgebung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1014609" y="1402914"/>
            <a:ext cx="1929008" cy="2192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V2.6</a:t>
            </a:r>
            <a:endParaRPr lang="de-DE" dirty="0"/>
          </a:p>
        </p:txBody>
      </p:sp>
      <p:sp>
        <p:nvSpPr>
          <p:cNvPr id="9" name="Abgerundetes Rechteck 8"/>
          <p:cNvSpPr/>
          <p:nvPr/>
        </p:nvSpPr>
        <p:spPr>
          <a:xfrm>
            <a:off x="1014609" y="3795387"/>
            <a:ext cx="1929008" cy="200416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V3.0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017711" y="1302706"/>
            <a:ext cx="1450934" cy="18288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ysClr val="windowText" lastClr="000000"/>
                </a:solidFill>
              </a:rPr>
              <a:t>RU2</a:t>
            </a:r>
          </a:p>
          <a:p>
            <a:endParaRPr lang="de-DE" dirty="0">
              <a:solidFill>
                <a:sysClr val="windowText" lastClr="000000"/>
              </a:solidFill>
            </a:endParaRPr>
          </a:p>
          <a:p>
            <a:r>
              <a:rPr lang="de-DE" dirty="0" err="1" smtClean="0">
                <a:solidFill>
                  <a:sysClr val="windowText" lastClr="000000"/>
                </a:solidFill>
              </a:rPr>
              <a:t>RU.dev</a:t>
            </a:r>
            <a:endParaRPr lang="de-DE" dirty="0" smtClean="0">
              <a:solidFill>
                <a:sysClr val="windowText" lastClr="000000"/>
              </a:solidFill>
            </a:endParaRPr>
          </a:p>
          <a:p>
            <a:endParaRPr lang="de-DE" dirty="0" smtClean="0">
              <a:solidFill>
                <a:sysClr val="windowText" lastClr="000000"/>
              </a:solidFill>
            </a:endParaRPr>
          </a:p>
          <a:p>
            <a:endParaRPr lang="de-DE" dirty="0">
              <a:solidFill>
                <a:sysClr val="windowText" lastClr="00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3412297" y="1402914"/>
            <a:ext cx="1929008" cy="2192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V2.6</a:t>
            </a:r>
            <a:endParaRPr lang="de-DE" dirty="0"/>
          </a:p>
        </p:txBody>
      </p:sp>
      <p:sp>
        <p:nvSpPr>
          <p:cNvPr id="12" name="Abgerundetes Rechteck 11"/>
          <p:cNvSpPr/>
          <p:nvPr/>
        </p:nvSpPr>
        <p:spPr>
          <a:xfrm>
            <a:off x="6906015" y="1402914"/>
            <a:ext cx="1929008" cy="363256"/>
          </a:xfrm>
          <a:prstGeom prst="roundRect">
            <a:avLst>
              <a:gd name="adj" fmla="val 377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V2.x</a:t>
            </a:r>
            <a:endParaRPr lang="de-DE" dirty="0"/>
          </a:p>
        </p:txBody>
      </p:sp>
      <p:sp>
        <p:nvSpPr>
          <p:cNvPr id="13" name="Abgerundetes Rechteck 12"/>
          <p:cNvSpPr/>
          <p:nvPr/>
        </p:nvSpPr>
        <p:spPr>
          <a:xfrm>
            <a:off x="6906015" y="1966585"/>
            <a:ext cx="1929008" cy="233523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V3.0</a:t>
            </a:r>
            <a:endParaRPr lang="de-DE" dirty="0"/>
          </a:p>
        </p:txBody>
      </p:sp>
      <p:cxnSp>
        <p:nvCxnSpPr>
          <p:cNvPr id="15" name="Gerader Verbinder 14"/>
          <p:cNvCxnSpPr/>
          <p:nvPr/>
        </p:nvCxnSpPr>
        <p:spPr>
          <a:xfrm flipV="1">
            <a:off x="6100176" y="1866377"/>
            <a:ext cx="2880000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/>
          <p:cNvSpPr/>
          <p:nvPr/>
        </p:nvSpPr>
        <p:spPr>
          <a:xfrm>
            <a:off x="4628362" y="3093929"/>
            <a:ext cx="1438409" cy="18288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dirty="0" smtClean="0">
                <a:solidFill>
                  <a:sysClr val="windowText" lastClr="000000"/>
                </a:solidFill>
              </a:rPr>
              <a:t>RU1</a:t>
            </a:r>
          </a:p>
          <a:p>
            <a:pPr algn="r"/>
            <a:endParaRPr lang="de-DE" dirty="0">
              <a:solidFill>
                <a:sysClr val="windowText" lastClr="000000"/>
              </a:solidFill>
            </a:endParaRPr>
          </a:p>
          <a:p>
            <a:pPr algn="r"/>
            <a:r>
              <a:rPr lang="de-DE" dirty="0" err="1" smtClean="0">
                <a:solidFill>
                  <a:sysClr val="windowText" lastClr="000000"/>
                </a:solidFill>
              </a:rPr>
              <a:t>RU.ref</a:t>
            </a:r>
            <a:endParaRPr lang="de-DE" dirty="0" smtClean="0">
              <a:solidFill>
                <a:sysClr val="windowText" lastClr="000000"/>
              </a:solidFill>
            </a:endParaRPr>
          </a:p>
          <a:p>
            <a:pPr algn="r"/>
            <a:endParaRPr lang="de-DE" dirty="0" smtClean="0">
              <a:solidFill>
                <a:sysClr val="windowText" lastClr="000000"/>
              </a:solidFill>
            </a:endParaRPr>
          </a:p>
          <a:p>
            <a:pPr algn="r"/>
            <a:endParaRPr lang="de-DE" dirty="0">
              <a:solidFill>
                <a:sysClr val="windowText" lastClr="000000"/>
              </a:solidFill>
            </a:endParaRPr>
          </a:p>
        </p:txBody>
      </p:sp>
      <p:cxnSp>
        <p:nvCxnSpPr>
          <p:cNvPr id="17" name="Gerader Verbinder 16"/>
          <p:cNvCxnSpPr/>
          <p:nvPr/>
        </p:nvCxnSpPr>
        <p:spPr>
          <a:xfrm>
            <a:off x="3306197" y="3707704"/>
            <a:ext cx="2647842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bgerundetes Rechteck 17"/>
          <p:cNvSpPr/>
          <p:nvPr/>
        </p:nvSpPr>
        <p:spPr>
          <a:xfrm>
            <a:off x="3421693" y="3795386"/>
            <a:ext cx="1929008" cy="200416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V3.0</a:t>
            </a:r>
            <a:endParaRPr lang="de-DE" dirty="0"/>
          </a:p>
        </p:txBody>
      </p:sp>
      <p:sp>
        <p:nvSpPr>
          <p:cNvPr id="19" name="Abgerundetes Rechteck 18"/>
          <p:cNvSpPr/>
          <p:nvPr/>
        </p:nvSpPr>
        <p:spPr>
          <a:xfrm>
            <a:off x="6906015" y="4402030"/>
            <a:ext cx="1929008" cy="139751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rgbClr val="0070C0"/>
                </a:solidFill>
              </a:rPr>
              <a:t>V3.1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9201407" y="2292262"/>
            <a:ext cx="1929008" cy="1077239"/>
          </a:xfrm>
          <a:prstGeom prst="roundRect">
            <a:avLst/>
          </a:prstGeom>
          <a:solidFill>
            <a:schemeClr val="bg1">
              <a:lumMod val="75000"/>
              <a:alpha val="74902"/>
            </a:schemeClr>
          </a:solidFill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V3.0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 rot="20199354">
            <a:off x="9990315" y="918247"/>
            <a:ext cx="1854315" cy="501042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rgbClr val="C00000"/>
                </a:solidFill>
              </a:rPr>
              <a:t>Nicht relevant für PS</a:t>
            </a:r>
            <a:endParaRPr lang="de-DE" sz="1200" dirty="0">
              <a:solidFill>
                <a:srgbClr val="C00000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38383" y="5887232"/>
            <a:ext cx="84768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Lokalisierung 3.0-Aktensystem gemäß </a:t>
            </a:r>
            <a:r>
              <a:rPr lang="de-DE" b="1" dirty="0" err="1" smtClean="0"/>
              <a:t>gemSpec_Aktensystem_ePAfueralle</a:t>
            </a:r>
            <a:r>
              <a:rPr lang="de-DE" b="1" dirty="0" err="1"/>
              <a:t>#</a:t>
            </a:r>
            <a:r>
              <a:rPr lang="de-DE" b="1" dirty="0" err="1" smtClean="0"/>
              <a:t>Kapitel</a:t>
            </a:r>
            <a:r>
              <a:rPr lang="de-DE" b="1" dirty="0" smtClean="0"/>
              <a:t> 2.1:</a:t>
            </a:r>
          </a:p>
          <a:p>
            <a:pPr algn="r"/>
            <a:r>
              <a:rPr lang="de-DE" dirty="0" smtClean="0"/>
              <a:t>z.B. epa-as-1.</a:t>
            </a:r>
            <a:r>
              <a:rPr lang="de-DE" b="1" dirty="0" smtClean="0"/>
              <a:t>prod</a:t>
            </a:r>
            <a:r>
              <a:rPr lang="de-DE" dirty="0" smtClean="0"/>
              <a:t>.epa4all.de / </a:t>
            </a:r>
            <a:r>
              <a:rPr lang="de-DE" dirty="0" smtClean="0"/>
              <a:t>epa-as-1.</a:t>
            </a:r>
            <a:r>
              <a:rPr lang="de-DE" b="1" dirty="0" smtClean="0"/>
              <a:t>ref</a:t>
            </a:r>
            <a:r>
              <a:rPr lang="de-DE" dirty="0" smtClean="0"/>
              <a:t>.epa4all.de / epa-as-1.</a:t>
            </a:r>
            <a:r>
              <a:rPr lang="de-DE" b="1" dirty="0" smtClean="0"/>
              <a:t>dev</a:t>
            </a:r>
            <a:r>
              <a:rPr lang="de-DE" dirty="0" smtClean="0"/>
              <a:t>.epa4all.de</a:t>
            </a:r>
          </a:p>
          <a:p>
            <a:pPr algn="r"/>
            <a:r>
              <a:rPr lang="de-DE" dirty="0"/>
              <a:t>b</a:t>
            </a:r>
            <a:r>
              <a:rPr lang="de-DE" dirty="0" smtClean="0"/>
              <a:t>zw. </a:t>
            </a:r>
            <a:r>
              <a:rPr lang="de-DE" dirty="0" smtClean="0"/>
              <a:t>epa-as-2.</a:t>
            </a:r>
            <a:r>
              <a:rPr lang="de-DE" b="1" dirty="0" smtClean="0"/>
              <a:t>prod</a:t>
            </a:r>
            <a:r>
              <a:rPr lang="de-DE" dirty="0" smtClean="0"/>
              <a:t>.epa4all.de / epa-as-2.</a:t>
            </a:r>
            <a:r>
              <a:rPr lang="de-DE" b="1" dirty="0" smtClean="0"/>
              <a:t>ref</a:t>
            </a:r>
            <a:r>
              <a:rPr lang="de-DE" dirty="0" smtClean="0"/>
              <a:t>.epa4all.de / epa-as-2.</a:t>
            </a:r>
            <a:r>
              <a:rPr lang="de-DE" b="1" dirty="0" smtClean="0"/>
              <a:t>dev</a:t>
            </a:r>
            <a:r>
              <a:rPr lang="de-DE" dirty="0" smtClean="0"/>
              <a:t>.epa4all.de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9454463" y="4402030"/>
            <a:ext cx="2581409" cy="230832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de-DE" u="sng" dirty="0" smtClean="0"/>
              <a:t>Referenzumgebung</a:t>
            </a:r>
          </a:p>
          <a:p>
            <a:pPr algn="just"/>
            <a:r>
              <a:rPr lang="de-DE" dirty="0" smtClean="0"/>
              <a:t>Die Trennung in RU1 / RU2 bzw. </a:t>
            </a:r>
            <a:r>
              <a:rPr lang="de-DE" dirty="0" err="1" smtClean="0"/>
              <a:t>RU.ref</a:t>
            </a:r>
            <a:r>
              <a:rPr lang="de-DE" dirty="0" smtClean="0"/>
              <a:t> / RU.def geschieht nur auf IP-Ebene. Wer Zugriff auf die RU hat, kann immer beide Sub-Umgebungen erreichen.</a:t>
            </a:r>
            <a:endParaRPr lang="de-DE" dirty="0"/>
          </a:p>
        </p:txBody>
      </p:sp>
      <p:cxnSp>
        <p:nvCxnSpPr>
          <p:cNvPr id="29" name="Gerade Verbindung mit Pfeil 28"/>
          <p:cNvCxnSpPr/>
          <p:nvPr/>
        </p:nvCxnSpPr>
        <p:spPr>
          <a:xfrm flipH="1">
            <a:off x="715737" y="1430574"/>
            <a:ext cx="0" cy="42964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 rot="16200000">
            <a:off x="-1476224" y="3281388"/>
            <a:ext cx="412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Zeitverlauf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8910991" y="1698337"/>
            <a:ext cx="883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Q3/24</a:t>
            </a:r>
            <a:endParaRPr lang="de-DE" sz="1600" dirty="0"/>
          </a:p>
        </p:txBody>
      </p:sp>
      <p:sp>
        <p:nvSpPr>
          <p:cNvPr id="34" name="Textfeld 33"/>
          <p:cNvSpPr txBox="1"/>
          <p:nvPr/>
        </p:nvSpPr>
        <p:spPr>
          <a:xfrm>
            <a:off x="2475297" y="3535451"/>
            <a:ext cx="109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15.01.25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7741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Breitbild</PresentationFormat>
  <Paragraphs>29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think-cell Folie</vt:lpstr>
      <vt:lpstr>PowerPoint-Präsentation</vt:lpstr>
    </vt:vector>
  </TitlesOfParts>
  <Company>gematik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Wiggert, Marcus</dc:creator>
  <cp:lastModifiedBy>Wiggert, Marcus</cp:lastModifiedBy>
  <cp:revision>9</cp:revision>
  <dcterms:created xsi:type="dcterms:W3CDTF">2024-07-31T12:15:31Z</dcterms:created>
  <dcterms:modified xsi:type="dcterms:W3CDTF">2024-07-31T13:46:45Z</dcterms:modified>
</cp:coreProperties>
</file>